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415" r:id="rId1"/>
  </p:sldMasterIdLst>
  <p:notesMasterIdLst>
    <p:notesMasterId r:id="rId16"/>
  </p:notesMasterIdLst>
  <p:sldIdLst>
    <p:sldId id="256" r:id="rId2"/>
    <p:sldId id="271" r:id="rId3"/>
    <p:sldId id="257" r:id="rId4"/>
    <p:sldId id="259" r:id="rId5"/>
    <p:sldId id="272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70" r:id="rId14"/>
    <p:sldId id="27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18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B6C2A5-9F4C-F146-A088-D3221446CA43}" type="doc">
      <dgm:prSet loTypeId="urn:microsoft.com/office/officeart/2005/8/layout/venn1" loCatId="" qsTypeId="urn:microsoft.com/office/officeart/2005/8/quickstyle/simple4" qsCatId="simple" csTypeId="urn:microsoft.com/office/officeart/2005/8/colors/accent1_2" csCatId="accent1" phldr="1"/>
      <dgm:spPr/>
    </dgm:pt>
    <dgm:pt modelId="{C197AE61-F139-A441-8320-AA11013C158B}">
      <dgm:prSet phldrT="[Text]"/>
      <dgm:spPr/>
      <dgm:t>
        <a:bodyPr/>
        <a:lstStyle/>
        <a:p>
          <a:endParaRPr lang="en-US" dirty="0"/>
        </a:p>
      </dgm:t>
    </dgm:pt>
    <dgm:pt modelId="{2E34E192-5940-6940-86B9-2B357B85E251}" type="parTrans" cxnId="{6CFF1B7A-1023-FF4F-8DB9-6EA04D0253C6}">
      <dgm:prSet/>
      <dgm:spPr/>
      <dgm:t>
        <a:bodyPr/>
        <a:lstStyle/>
        <a:p>
          <a:endParaRPr lang="en-US"/>
        </a:p>
      </dgm:t>
    </dgm:pt>
    <dgm:pt modelId="{35285C17-7520-004B-B24E-3745F8BEC0C4}" type="sibTrans" cxnId="{6CFF1B7A-1023-FF4F-8DB9-6EA04D0253C6}">
      <dgm:prSet/>
      <dgm:spPr/>
      <dgm:t>
        <a:bodyPr/>
        <a:lstStyle/>
        <a:p>
          <a:endParaRPr lang="en-US"/>
        </a:p>
      </dgm:t>
    </dgm:pt>
    <dgm:pt modelId="{6D79F0C7-C337-B746-959A-60B242983776}">
      <dgm:prSet phldrT="[Text]"/>
      <dgm:spPr/>
      <dgm:t>
        <a:bodyPr/>
        <a:lstStyle/>
        <a:p>
          <a:endParaRPr lang="en-US" dirty="0"/>
        </a:p>
      </dgm:t>
    </dgm:pt>
    <dgm:pt modelId="{065B7F28-CC4D-0443-AE73-46708C059031}" type="parTrans" cxnId="{0273CBBE-9493-364B-BC2D-0763C29E3306}">
      <dgm:prSet/>
      <dgm:spPr/>
      <dgm:t>
        <a:bodyPr/>
        <a:lstStyle/>
        <a:p>
          <a:endParaRPr lang="en-US"/>
        </a:p>
      </dgm:t>
    </dgm:pt>
    <dgm:pt modelId="{590E9010-6F57-9348-83AB-4483DFF2FA79}" type="sibTrans" cxnId="{0273CBBE-9493-364B-BC2D-0763C29E3306}">
      <dgm:prSet/>
      <dgm:spPr/>
      <dgm:t>
        <a:bodyPr/>
        <a:lstStyle/>
        <a:p>
          <a:endParaRPr lang="en-US"/>
        </a:p>
      </dgm:t>
    </dgm:pt>
    <dgm:pt modelId="{DB8A9C1C-944F-3448-A8CD-F7E8EF377F53}" type="pres">
      <dgm:prSet presAssocID="{08B6C2A5-9F4C-F146-A088-D3221446CA43}" presName="compositeShape" presStyleCnt="0">
        <dgm:presLayoutVars>
          <dgm:chMax val="7"/>
          <dgm:dir/>
          <dgm:resizeHandles val="exact"/>
        </dgm:presLayoutVars>
      </dgm:prSet>
      <dgm:spPr/>
    </dgm:pt>
    <dgm:pt modelId="{B2228301-979E-7044-93CC-B6A27657B40A}" type="pres">
      <dgm:prSet presAssocID="{C197AE61-F139-A441-8320-AA11013C158B}" presName="circ1" presStyleLbl="vennNode1" presStyleIdx="0" presStyleCnt="2" custScaleX="122712"/>
      <dgm:spPr/>
      <dgm:t>
        <a:bodyPr/>
        <a:lstStyle/>
        <a:p>
          <a:endParaRPr lang="en-US"/>
        </a:p>
      </dgm:t>
    </dgm:pt>
    <dgm:pt modelId="{CDA3F0E1-83D2-934F-83B3-F4FACD0F9A1A}" type="pres">
      <dgm:prSet presAssocID="{C197AE61-F139-A441-8320-AA11013C158B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9ED62A-218E-2F40-AF62-CBD3B7E6BD79}" type="pres">
      <dgm:prSet presAssocID="{6D79F0C7-C337-B746-959A-60B242983776}" presName="circ2" presStyleLbl="vennNode1" presStyleIdx="1" presStyleCnt="2" custScaleX="127596" custLinFactNeighborX="379" custLinFactNeighborY="366"/>
      <dgm:spPr/>
      <dgm:t>
        <a:bodyPr/>
        <a:lstStyle/>
        <a:p>
          <a:endParaRPr lang="en-US"/>
        </a:p>
      </dgm:t>
    </dgm:pt>
    <dgm:pt modelId="{C1908774-AC9D-AA47-B40F-83C3DF988AE4}" type="pres">
      <dgm:prSet presAssocID="{6D79F0C7-C337-B746-959A-60B242983776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F9B07B-F5A2-7C49-8331-A88C6165FF57}" type="presOf" srcId="{08B6C2A5-9F4C-F146-A088-D3221446CA43}" destId="{DB8A9C1C-944F-3448-A8CD-F7E8EF377F53}" srcOrd="0" destOrd="0" presId="urn:microsoft.com/office/officeart/2005/8/layout/venn1"/>
    <dgm:cxn modelId="{6CFF1B7A-1023-FF4F-8DB9-6EA04D0253C6}" srcId="{08B6C2A5-9F4C-F146-A088-D3221446CA43}" destId="{C197AE61-F139-A441-8320-AA11013C158B}" srcOrd="0" destOrd="0" parTransId="{2E34E192-5940-6940-86B9-2B357B85E251}" sibTransId="{35285C17-7520-004B-B24E-3745F8BEC0C4}"/>
    <dgm:cxn modelId="{0273CBBE-9493-364B-BC2D-0763C29E3306}" srcId="{08B6C2A5-9F4C-F146-A088-D3221446CA43}" destId="{6D79F0C7-C337-B746-959A-60B242983776}" srcOrd="1" destOrd="0" parTransId="{065B7F28-CC4D-0443-AE73-46708C059031}" sibTransId="{590E9010-6F57-9348-83AB-4483DFF2FA79}"/>
    <dgm:cxn modelId="{4C289BC1-852B-904B-B139-5457F93803A8}" type="presOf" srcId="{C197AE61-F139-A441-8320-AA11013C158B}" destId="{CDA3F0E1-83D2-934F-83B3-F4FACD0F9A1A}" srcOrd="1" destOrd="0" presId="urn:microsoft.com/office/officeart/2005/8/layout/venn1"/>
    <dgm:cxn modelId="{31F12A89-A9D1-C04B-9DAB-A2A9DB7C3654}" type="presOf" srcId="{C197AE61-F139-A441-8320-AA11013C158B}" destId="{B2228301-979E-7044-93CC-B6A27657B40A}" srcOrd="0" destOrd="0" presId="urn:microsoft.com/office/officeart/2005/8/layout/venn1"/>
    <dgm:cxn modelId="{3DCF4EC7-48B8-924A-9DBB-7318A2A47977}" type="presOf" srcId="{6D79F0C7-C337-B746-959A-60B242983776}" destId="{C1908774-AC9D-AA47-B40F-83C3DF988AE4}" srcOrd="1" destOrd="0" presId="urn:microsoft.com/office/officeart/2005/8/layout/venn1"/>
    <dgm:cxn modelId="{51A630FF-3BFD-F54F-9CBC-E4A7F4E65EB1}" type="presOf" srcId="{6D79F0C7-C337-B746-959A-60B242983776}" destId="{779ED62A-218E-2F40-AF62-CBD3B7E6BD79}" srcOrd="0" destOrd="0" presId="urn:microsoft.com/office/officeart/2005/8/layout/venn1"/>
    <dgm:cxn modelId="{104E1F55-CCDF-AC44-B6D6-74E72AE9EED7}" type="presParOf" srcId="{DB8A9C1C-944F-3448-A8CD-F7E8EF377F53}" destId="{B2228301-979E-7044-93CC-B6A27657B40A}" srcOrd="0" destOrd="0" presId="urn:microsoft.com/office/officeart/2005/8/layout/venn1"/>
    <dgm:cxn modelId="{8CA5E219-BECD-C048-A01D-08B0B66BF84A}" type="presParOf" srcId="{DB8A9C1C-944F-3448-A8CD-F7E8EF377F53}" destId="{CDA3F0E1-83D2-934F-83B3-F4FACD0F9A1A}" srcOrd="1" destOrd="0" presId="urn:microsoft.com/office/officeart/2005/8/layout/venn1"/>
    <dgm:cxn modelId="{7BD1D727-7098-D942-97C9-70EA89B17C97}" type="presParOf" srcId="{DB8A9C1C-944F-3448-A8CD-F7E8EF377F53}" destId="{779ED62A-218E-2F40-AF62-CBD3B7E6BD79}" srcOrd="2" destOrd="0" presId="urn:microsoft.com/office/officeart/2005/8/layout/venn1"/>
    <dgm:cxn modelId="{FA759D5B-A6B5-294B-81E7-4E67F7D7FEBD}" type="presParOf" srcId="{DB8A9C1C-944F-3448-A8CD-F7E8EF377F53}" destId="{C1908774-AC9D-AA47-B40F-83C3DF988AE4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3E439B-7DC0-AA4C-981C-F0F0B9D854CC}" type="doc">
      <dgm:prSet loTypeId="urn:microsoft.com/office/officeart/2005/8/layout/hList6" loCatId="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77233D5-1EDA-6B45-9C35-DC1FCAB999C4}">
      <dgm:prSet phldrT="[Text]"/>
      <dgm:spPr/>
      <dgm:t>
        <a:bodyPr/>
        <a:lstStyle/>
        <a:p>
          <a:r>
            <a:rPr lang="en-US" dirty="0" smtClean="0"/>
            <a:t>Medical Field</a:t>
          </a:r>
          <a:endParaRPr lang="en-US" dirty="0"/>
        </a:p>
      </dgm:t>
    </dgm:pt>
    <dgm:pt modelId="{16FCCA6C-ADF7-C248-9C52-CB0F67F13F92}" type="parTrans" cxnId="{F84EC991-D117-8A48-9C68-AC43677D5C02}">
      <dgm:prSet/>
      <dgm:spPr/>
      <dgm:t>
        <a:bodyPr/>
        <a:lstStyle/>
        <a:p>
          <a:endParaRPr lang="en-US"/>
        </a:p>
      </dgm:t>
    </dgm:pt>
    <dgm:pt modelId="{F4EA7678-AF6E-4D41-B520-97C43D14B1D1}" type="sibTrans" cxnId="{F84EC991-D117-8A48-9C68-AC43677D5C02}">
      <dgm:prSet/>
      <dgm:spPr/>
      <dgm:t>
        <a:bodyPr/>
        <a:lstStyle/>
        <a:p>
          <a:endParaRPr lang="en-US"/>
        </a:p>
      </dgm:t>
    </dgm:pt>
    <dgm:pt modelId="{A76D8FAE-C3D3-E44C-B5EC-525252AF6D99}">
      <dgm:prSet phldrT="[Text]"/>
      <dgm:spPr/>
      <dgm:t>
        <a:bodyPr/>
        <a:lstStyle/>
        <a:p>
          <a:r>
            <a:rPr lang="en-US" dirty="0" smtClean="0"/>
            <a:t>Medical Software Companies</a:t>
          </a:r>
          <a:endParaRPr lang="en-US" dirty="0"/>
        </a:p>
      </dgm:t>
    </dgm:pt>
    <dgm:pt modelId="{9261EA71-8679-294F-BD63-1FC066C037BC}" type="parTrans" cxnId="{B63EBE10-0E1B-2D4C-9056-337F4A2233FD}">
      <dgm:prSet/>
      <dgm:spPr/>
      <dgm:t>
        <a:bodyPr/>
        <a:lstStyle/>
        <a:p>
          <a:endParaRPr lang="en-US"/>
        </a:p>
      </dgm:t>
    </dgm:pt>
    <dgm:pt modelId="{94601ADA-035C-6E4A-A2E1-080B5957C74D}" type="sibTrans" cxnId="{B63EBE10-0E1B-2D4C-9056-337F4A2233FD}">
      <dgm:prSet/>
      <dgm:spPr/>
      <dgm:t>
        <a:bodyPr/>
        <a:lstStyle/>
        <a:p>
          <a:endParaRPr lang="en-US"/>
        </a:p>
      </dgm:t>
    </dgm:pt>
    <dgm:pt modelId="{54231163-E1B3-B441-93DE-6AACA6FB184F}">
      <dgm:prSet phldrT="[Text]"/>
      <dgm:spPr/>
      <dgm:t>
        <a:bodyPr/>
        <a:lstStyle/>
        <a:p>
          <a:r>
            <a:rPr lang="en-US" dirty="0" smtClean="0"/>
            <a:t>Marketing</a:t>
          </a:r>
          <a:endParaRPr lang="en-US" dirty="0"/>
        </a:p>
      </dgm:t>
    </dgm:pt>
    <dgm:pt modelId="{60C23300-A2D4-1D43-9864-3F8B7AD46444}" type="parTrans" cxnId="{70A36A2B-58C8-6D44-A1CB-31886533187D}">
      <dgm:prSet/>
      <dgm:spPr/>
      <dgm:t>
        <a:bodyPr/>
        <a:lstStyle/>
        <a:p>
          <a:endParaRPr lang="en-US"/>
        </a:p>
      </dgm:t>
    </dgm:pt>
    <dgm:pt modelId="{AB4FF685-5F8F-A541-9B80-642CB6D22B7F}" type="sibTrans" cxnId="{70A36A2B-58C8-6D44-A1CB-31886533187D}">
      <dgm:prSet/>
      <dgm:spPr/>
      <dgm:t>
        <a:bodyPr/>
        <a:lstStyle/>
        <a:p>
          <a:endParaRPr lang="en-US"/>
        </a:p>
      </dgm:t>
    </dgm:pt>
    <dgm:pt modelId="{32354F5C-0902-8243-AA66-6217379665FC}">
      <dgm:prSet phldrT="[Text]"/>
      <dgm:spPr/>
      <dgm:t>
        <a:bodyPr/>
        <a:lstStyle/>
        <a:p>
          <a:r>
            <a:rPr lang="en-US" dirty="0" smtClean="0"/>
            <a:t>Marketing Software Companies</a:t>
          </a:r>
          <a:endParaRPr lang="en-US" dirty="0"/>
        </a:p>
      </dgm:t>
    </dgm:pt>
    <dgm:pt modelId="{4129A9A5-529A-CE4E-9EFC-2CCE6021A2C5}" type="parTrans" cxnId="{A2EF0FF2-EE37-714D-A943-E7905C0712A8}">
      <dgm:prSet/>
      <dgm:spPr/>
      <dgm:t>
        <a:bodyPr/>
        <a:lstStyle/>
        <a:p>
          <a:endParaRPr lang="en-US"/>
        </a:p>
      </dgm:t>
    </dgm:pt>
    <dgm:pt modelId="{CF1A093E-053A-C94B-8575-A63C0DF11F40}" type="sibTrans" cxnId="{A2EF0FF2-EE37-714D-A943-E7905C0712A8}">
      <dgm:prSet/>
      <dgm:spPr/>
      <dgm:t>
        <a:bodyPr/>
        <a:lstStyle/>
        <a:p>
          <a:endParaRPr lang="en-US"/>
        </a:p>
      </dgm:t>
    </dgm:pt>
    <dgm:pt modelId="{88461327-97AA-EC47-A2BF-E6E5E6E7832A}">
      <dgm:prSet phldrT="[Text]"/>
      <dgm:spPr/>
      <dgm:t>
        <a:bodyPr/>
        <a:lstStyle/>
        <a:p>
          <a:r>
            <a:rPr lang="en-US" dirty="0" smtClean="0"/>
            <a:t>Cyber Security</a:t>
          </a:r>
          <a:endParaRPr lang="en-US" dirty="0"/>
        </a:p>
      </dgm:t>
    </dgm:pt>
    <dgm:pt modelId="{0AD0FF56-1B9C-D046-B0A2-CE0769ED11C4}" type="parTrans" cxnId="{BA8DE31E-9B9F-304D-A042-0EB63001E5F0}">
      <dgm:prSet/>
      <dgm:spPr/>
      <dgm:t>
        <a:bodyPr/>
        <a:lstStyle/>
        <a:p>
          <a:endParaRPr lang="en-US"/>
        </a:p>
      </dgm:t>
    </dgm:pt>
    <dgm:pt modelId="{5D549E11-B144-8D4E-A1A3-352E5D56B0A8}" type="sibTrans" cxnId="{BA8DE31E-9B9F-304D-A042-0EB63001E5F0}">
      <dgm:prSet/>
      <dgm:spPr/>
      <dgm:t>
        <a:bodyPr/>
        <a:lstStyle/>
        <a:p>
          <a:endParaRPr lang="en-US"/>
        </a:p>
      </dgm:t>
    </dgm:pt>
    <dgm:pt modelId="{9B5A7B0D-8EA0-664A-BAA9-99618C043BBD}">
      <dgm:prSet phldrT="[Text]"/>
      <dgm:spPr/>
      <dgm:t>
        <a:bodyPr/>
        <a:lstStyle/>
        <a:p>
          <a:r>
            <a:rPr lang="en-US" dirty="0" smtClean="0"/>
            <a:t>Government</a:t>
          </a:r>
          <a:endParaRPr lang="en-US" dirty="0"/>
        </a:p>
      </dgm:t>
    </dgm:pt>
    <dgm:pt modelId="{C210D1D5-CD18-4147-97EC-78F292495F39}" type="parTrans" cxnId="{D1BAD5B8-F348-CC46-A11E-4B1CCB837116}">
      <dgm:prSet/>
      <dgm:spPr/>
      <dgm:t>
        <a:bodyPr/>
        <a:lstStyle/>
        <a:p>
          <a:endParaRPr lang="en-US"/>
        </a:p>
      </dgm:t>
    </dgm:pt>
    <dgm:pt modelId="{8C2600AE-120E-D049-A48A-21E723888C14}" type="sibTrans" cxnId="{D1BAD5B8-F348-CC46-A11E-4B1CCB837116}">
      <dgm:prSet/>
      <dgm:spPr/>
      <dgm:t>
        <a:bodyPr/>
        <a:lstStyle/>
        <a:p>
          <a:endParaRPr lang="en-US"/>
        </a:p>
      </dgm:t>
    </dgm:pt>
    <dgm:pt modelId="{46176D12-37FE-744E-981F-48E52D512231}">
      <dgm:prSet phldrT="[Text]"/>
      <dgm:spPr/>
      <dgm:t>
        <a:bodyPr/>
        <a:lstStyle/>
        <a:p>
          <a:r>
            <a:rPr lang="en-US" dirty="0" smtClean="0"/>
            <a:t>Private Security Groups</a:t>
          </a:r>
          <a:endParaRPr lang="en-US" dirty="0"/>
        </a:p>
      </dgm:t>
    </dgm:pt>
    <dgm:pt modelId="{D4BFD453-9639-C242-8602-17C840940B01}" type="parTrans" cxnId="{2A1B0329-CC73-E24E-8CBA-7713FCFEE825}">
      <dgm:prSet/>
      <dgm:spPr/>
      <dgm:t>
        <a:bodyPr/>
        <a:lstStyle/>
        <a:p>
          <a:endParaRPr lang="en-US"/>
        </a:p>
      </dgm:t>
    </dgm:pt>
    <dgm:pt modelId="{D4C2888F-4B7A-1540-A557-0810249F89CF}" type="sibTrans" cxnId="{2A1B0329-CC73-E24E-8CBA-7713FCFEE825}">
      <dgm:prSet/>
      <dgm:spPr/>
      <dgm:t>
        <a:bodyPr/>
        <a:lstStyle/>
        <a:p>
          <a:endParaRPr lang="en-US"/>
        </a:p>
      </dgm:t>
    </dgm:pt>
    <dgm:pt modelId="{4FC2C056-119C-FC4A-8A4F-37143BA7A437}">
      <dgm:prSet phldrT="[Text]"/>
      <dgm:spPr/>
      <dgm:t>
        <a:bodyPr/>
        <a:lstStyle/>
        <a:p>
          <a:r>
            <a:rPr lang="en-US" dirty="0" smtClean="0"/>
            <a:t>Social Media</a:t>
          </a:r>
          <a:endParaRPr lang="en-US" dirty="0"/>
        </a:p>
      </dgm:t>
    </dgm:pt>
    <dgm:pt modelId="{017AA062-F0A7-2940-95AE-880FDBC7F4E3}" type="parTrans" cxnId="{A028A247-9206-584E-9F6F-00FB9A910143}">
      <dgm:prSet/>
      <dgm:spPr/>
      <dgm:t>
        <a:bodyPr/>
        <a:lstStyle/>
        <a:p>
          <a:endParaRPr lang="en-US"/>
        </a:p>
      </dgm:t>
    </dgm:pt>
    <dgm:pt modelId="{03FA1D17-2E0E-2C4A-B511-903D7FD42E24}" type="sibTrans" cxnId="{A028A247-9206-584E-9F6F-00FB9A910143}">
      <dgm:prSet/>
      <dgm:spPr/>
      <dgm:t>
        <a:bodyPr/>
        <a:lstStyle/>
        <a:p>
          <a:endParaRPr lang="en-US"/>
        </a:p>
      </dgm:t>
    </dgm:pt>
    <dgm:pt modelId="{2B6328F7-BA09-4440-BA8B-9B51450DD6A7}">
      <dgm:prSet/>
      <dgm:spPr/>
      <dgm:t>
        <a:bodyPr/>
        <a:lstStyle/>
        <a:p>
          <a:r>
            <a:rPr lang="en-US" dirty="0" smtClean="0"/>
            <a:t>Facebook, Twitter, etc.</a:t>
          </a:r>
          <a:endParaRPr lang="en-US" dirty="0"/>
        </a:p>
      </dgm:t>
    </dgm:pt>
    <dgm:pt modelId="{31A6D9C1-3B60-174E-87FF-309D02E5A02F}" type="parTrans" cxnId="{AE9C42CB-5D4E-D347-A5FA-3C068A130197}">
      <dgm:prSet/>
      <dgm:spPr/>
      <dgm:t>
        <a:bodyPr/>
        <a:lstStyle/>
        <a:p>
          <a:endParaRPr lang="en-US"/>
        </a:p>
      </dgm:t>
    </dgm:pt>
    <dgm:pt modelId="{91C8B6B1-9001-7F41-928D-70F880BEF77F}" type="sibTrans" cxnId="{AE9C42CB-5D4E-D347-A5FA-3C068A130197}">
      <dgm:prSet/>
      <dgm:spPr/>
      <dgm:t>
        <a:bodyPr/>
        <a:lstStyle/>
        <a:p>
          <a:endParaRPr lang="en-US"/>
        </a:p>
      </dgm:t>
    </dgm:pt>
    <dgm:pt modelId="{F24D2CD1-1698-A346-8766-915F09CEE570}" type="pres">
      <dgm:prSet presAssocID="{EE3E439B-7DC0-AA4C-981C-F0F0B9D854CC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0A29E7B-BDE9-1D47-834F-7586C7486FD4}" type="pres">
      <dgm:prSet presAssocID="{277233D5-1EDA-6B45-9C35-DC1FCAB999C4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808A3F-6D46-E246-9062-247239EA10FB}" type="pres">
      <dgm:prSet presAssocID="{F4EA7678-AF6E-4D41-B520-97C43D14B1D1}" presName="sibTrans" presStyleCnt="0"/>
      <dgm:spPr/>
    </dgm:pt>
    <dgm:pt modelId="{A4E5DAED-27DD-144C-95D7-3C5DAA46AEE8}" type="pres">
      <dgm:prSet presAssocID="{54231163-E1B3-B441-93DE-6AACA6FB184F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00F2BD3-41C3-2144-B404-B0452F2B6CA4}" type="pres">
      <dgm:prSet presAssocID="{AB4FF685-5F8F-A541-9B80-642CB6D22B7F}" presName="sibTrans" presStyleCnt="0"/>
      <dgm:spPr/>
    </dgm:pt>
    <dgm:pt modelId="{F32D4524-7996-B443-914C-50E0031CB70C}" type="pres">
      <dgm:prSet presAssocID="{88461327-97AA-EC47-A2BF-E6E5E6E7832A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38AD37F-47E8-1442-8872-E8B4B655B4D3}" type="pres">
      <dgm:prSet presAssocID="{5D549E11-B144-8D4E-A1A3-352E5D56B0A8}" presName="sibTrans" presStyleCnt="0"/>
      <dgm:spPr/>
    </dgm:pt>
    <dgm:pt modelId="{7FA2D80A-B2D1-1B47-A094-CAEF8770993B}" type="pres">
      <dgm:prSet presAssocID="{4FC2C056-119C-FC4A-8A4F-37143BA7A437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2EF0FF2-EE37-714D-A943-E7905C0712A8}" srcId="{54231163-E1B3-B441-93DE-6AACA6FB184F}" destId="{32354F5C-0902-8243-AA66-6217379665FC}" srcOrd="0" destOrd="0" parTransId="{4129A9A5-529A-CE4E-9EFC-2CCE6021A2C5}" sibTransId="{CF1A093E-053A-C94B-8575-A63C0DF11F40}"/>
    <dgm:cxn modelId="{A028A247-9206-584E-9F6F-00FB9A910143}" srcId="{EE3E439B-7DC0-AA4C-981C-F0F0B9D854CC}" destId="{4FC2C056-119C-FC4A-8A4F-37143BA7A437}" srcOrd="3" destOrd="0" parTransId="{017AA062-F0A7-2940-95AE-880FDBC7F4E3}" sibTransId="{03FA1D17-2E0E-2C4A-B511-903D7FD42E24}"/>
    <dgm:cxn modelId="{FE42B13E-256C-E24D-ACA7-7A47922F5AAD}" type="presOf" srcId="{277233D5-1EDA-6B45-9C35-DC1FCAB999C4}" destId="{70A29E7B-BDE9-1D47-834F-7586C7486FD4}" srcOrd="0" destOrd="0" presId="urn:microsoft.com/office/officeart/2005/8/layout/hList6"/>
    <dgm:cxn modelId="{F84EC991-D117-8A48-9C68-AC43677D5C02}" srcId="{EE3E439B-7DC0-AA4C-981C-F0F0B9D854CC}" destId="{277233D5-1EDA-6B45-9C35-DC1FCAB999C4}" srcOrd="0" destOrd="0" parTransId="{16FCCA6C-ADF7-C248-9C52-CB0F67F13F92}" sibTransId="{F4EA7678-AF6E-4D41-B520-97C43D14B1D1}"/>
    <dgm:cxn modelId="{1212EF7F-DA0F-A447-9802-9DBC697460AD}" type="presOf" srcId="{54231163-E1B3-B441-93DE-6AACA6FB184F}" destId="{A4E5DAED-27DD-144C-95D7-3C5DAA46AEE8}" srcOrd="0" destOrd="0" presId="urn:microsoft.com/office/officeart/2005/8/layout/hList6"/>
    <dgm:cxn modelId="{15C0479B-4B7B-984A-BEFD-C04C65B9DADB}" type="presOf" srcId="{2B6328F7-BA09-4440-BA8B-9B51450DD6A7}" destId="{7FA2D80A-B2D1-1B47-A094-CAEF8770993B}" srcOrd="0" destOrd="1" presId="urn:microsoft.com/office/officeart/2005/8/layout/hList6"/>
    <dgm:cxn modelId="{0B95678E-F940-BD40-ACEC-31F3F4DE9482}" type="presOf" srcId="{EE3E439B-7DC0-AA4C-981C-F0F0B9D854CC}" destId="{F24D2CD1-1698-A346-8766-915F09CEE570}" srcOrd="0" destOrd="0" presId="urn:microsoft.com/office/officeart/2005/8/layout/hList6"/>
    <dgm:cxn modelId="{57F96A38-0DFD-0D4F-89F5-D06E422D4BFF}" type="presOf" srcId="{9B5A7B0D-8EA0-664A-BAA9-99618C043BBD}" destId="{F32D4524-7996-B443-914C-50E0031CB70C}" srcOrd="0" destOrd="1" presId="urn:microsoft.com/office/officeart/2005/8/layout/hList6"/>
    <dgm:cxn modelId="{CA1D06C4-1E27-374B-81A8-9AB8A4BE037B}" type="presOf" srcId="{A76D8FAE-C3D3-E44C-B5EC-525252AF6D99}" destId="{70A29E7B-BDE9-1D47-834F-7586C7486FD4}" srcOrd="0" destOrd="1" presId="urn:microsoft.com/office/officeart/2005/8/layout/hList6"/>
    <dgm:cxn modelId="{70A36A2B-58C8-6D44-A1CB-31886533187D}" srcId="{EE3E439B-7DC0-AA4C-981C-F0F0B9D854CC}" destId="{54231163-E1B3-B441-93DE-6AACA6FB184F}" srcOrd="1" destOrd="0" parTransId="{60C23300-A2D4-1D43-9864-3F8B7AD46444}" sibTransId="{AB4FF685-5F8F-A541-9B80-642CB6D22B7F}"/>
    <dgm:cxn modelId="{B63EBE10-0E1B-2D4C-9056-337F4A2233FD}" srcId="{277233D5-1EDA-6B45-9C35-DC1FCAB999C4}" destId="{A76D8FAE-C3D3-E44C-B5EC-525252AF6D99}" srcOrd="0" destOrd="0" parTransId="{9261EA71-8679-294F-BD63-1FC066C037BC}" sibTransId="{94601ADA-035C-6E4A-A2E1-080B5957C74D}"/>
    <dgm:cxn modelId="{A2F41072-0040-A743-A960-AE0611D57D96}" type="presOf" srcId="{4FC2C056-119C-FC4A-8A4F-37143BA7A437}" destId="{7FA2D80A-B2D1-1B47-A094-CAEF8770993B}" srcOrd="0" destOrd="0" presId="urn:microsoft.com/office/officeart/2005/8/layout/hList6"/>
    <dgm:cxn modelId="{2A1B0329-CC73-E24E-8CBA-7713FCFEE825}" srcId="{88461327-97AA-EC47-A2BF-E6E5E6E7832A}" destId="{46176D12-37FE-744E-981F-48E52D512231}" srcOrd="1" destOrd="0" parTransId="{D4BFD453-9639-C242-8602-17C840940B01}" sibTransId="{D4C2888F-4B7A-1540-A557-0810249F89CF}"/>
    <dgm:cxn modelId="{28C42DCF-F125-4C42-888F-B4E18C59E41F}" type="presOf" srcId="{32354F5C-0902-8243-AA66-6217379665FC}" destId="{A4E5DAED-27DD-144C-95D7-3C5DAA46AEE8}" srcOrd="0" destOrd="1" presId="urn:microsoft.com/office/officeart/2005/8/layout/hList6"/>
    <dgm:cxn modelId="{CF34FBA8-AD5F-E842-9B03-5891A6F6F23F}" type="presOf" srcId="{46176D12-37FE-744E-981F-48E52D512231}" destId="{F32D4524-7996-B443-914C-50E0031CB70C}" srcOrd="0" destOrd="2" presId="urn:microsoft.com/office/officeart/2005/8/layout/hList6"/>
    <dgm:cxn modelId="{BA8DE31E-9B9F-304D-A042-0EB63001E5F0}" srcId="{EE3E439B-7DC0-AA4C-981C-F0F0B9D854CC}" destId="{88461327-97AA-EC47-A2BF-E6E5E6E7832A}" srcOrd="2" destOrd="0" parTransId="{0AD0FF56-1B9C-D046-B0A2-CE0769ED11C4}" sibTransId="{5D549E11-B144-8D4E-A1A3-352E5D56B0A8}"/>
    <dgm:cxn modelId="{B88FAD73-5F17-F248-9E50-31D33062AF46}" type="presOf" srcId="{88461327-97AA-EC47-A2BF-E6E5E6E7832A}" destId="{F32D4524-7996-B443-914C-50E0031CB70C}" srcOrd="0" destOrd="0" presId="urn:microsoft.com/office/officeart/2005/8/layout/hList6"/>
    <dgm:cxn modelId="{D1BAD5B8-F348-CC46-A11E-4B1CCB837116}" srcId="{88461327-97AA-EC47-A2BF-E6E5E6E7832A}" destId="{9B5A7B0D-8EA0-664A-BAA9-99618C043BBD}" srcOrd="0" destOrd="0" parTransId="{C210D1D5-CD18-4147-97EC-78F292495F39}" sibTransId="{8C2600AE-120E-D049-A48A-21E723888C14}"/>
    <dgm:cxn modelId="{AE9C42CB-5D4E-D347-A5FA-3C068A130197}" srcId="{4FC2C056-119C-FC4A-8A4F-37143BA7A437}" destId="{2B6328F7-BA09-4440-BA8B-9B51450DD6A7}" srcOrd="0" destOrd="0" parTransId="{31A6D9C1-3B60-174E-87FF-309D02E5A02F}" sibTransId="{91C8B6B1-9001-7F41-928D-70F880BEF77F}"/>
    <dgm:cxn modelId="{CF0ECAD8-66A9-B948-9CFB-4793F5B84F5A}" type="presParOf" srcId="{F24D2CD1-1698-A346-8766-915F09CEE570}" destId="{70A29E7B-BDE9-1D47-834F-7586C7486FD4}" srcOrd="0" destOrd="0" presId="urn:microsoft.com/office/officeart/2005/8/layout/hList6"/>
    <dgm:cxn modelId="{6A55D0C1-6F68-D54E-9F48-912BFCE89609}" type="presParOf" srcId="{F24D2CD1-1698-A346-8766-915F09CEE570}" destId="{3C808A3F-6D46-E246-9062-247239EA10FB}" srcOrd="1" destOrd="0" presId="urn:microsoft.com/office/officeart/2005/8/layout/hList6"/>
    <dgm:cxn modelId="{85657BE3-EAD0-5F47-9631-7D6A969895AD}" type="presParOf" srcId="{F24D2CD1-1698-A346-8766-915F09CEE570}" destId="{A4E5DAED-27DD-144C-95D7-3C5DAA46AEE8}" srcOrd="2" destOrd="0" presId="urn:microsoft.com/office/officeart/2005/8/layout/hList6"/>
    <dgm:cxn modelId="{E8386A9D-EC1D-534F-AE30-C1217216542E}" type="presParOf" srcId="{F24D2CD1-1698-A346-8766-915F09CEE570}" destId="{100F2BD3-41C3-2144-B404-B0452F2B6CA4}" srcOrd="3" destOrd="0" presId="urn:microsoft.com/office/officeart/2005/8/layout/hList6"/>
    <dgm:cxn modelId="{30F014BB-6045-B343-A00C-2D4029E485FD}" type="presParOf" srcId="{F24D2CD1-1698-A346-8766-915F09CEE570}" destId="{F32D4524-7996-B443-914C-50E0031CB70C}" srcOrd="4" destOrd="0" presId="urn:microsoft.com/office/officeart/2005/8/layout/hList6"/>
    <dgm:cxn modelId="{B78F71DB-FCA6-8443-8E44-EBCA0051EFFD}" type="presParOf" srcId="{F24D2CD1-1698-A346-8766-915F09CEE570}" destId="{A38AD37F-47E8-1442-8872-E8B4B655B4D3}" srcOrd="5" destOrd="0" presId="urn:microsoft.com/office/officeart/2005/8/layout/hList6"/>
    <dgm:cxn modelId="{0E78D638-953E-1048-9487-3C04FB644305}" type="presParOf" srcId="{F24D2CD1-1698-A346-8766-915F09CEE570}" destId="{7FA2D80A-B2D1-1B47-A094-CAEF8770993B}" srcOrd="6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228301-979E-7044-93CC-B6A27657B40A}">
      <dsp:nvSpPr>
        <dsp:cNvPr id="0" name=""/>
        <dsp:cNvSpPr/>
      </dsp:nvSpPr>
      <dsp:spPr>
        <a:xfrm>
          <a:off x="288193" y="11054"/>
          <a:ext cx="4959886" cy="4041891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alpha val="50000"/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980790" y="487680"/>
        <a:ext cx="2859754" cy="3088640"/>
      </dsp:txXfrm>
    </dsp:sp>
    <dsp:sp modelId="{779ED62A-218E-2F40-AF62-CBD3B7E6BD79}">
      <dsp:nvSpPr>
        <dsp:cNvPr id="0" name=""/>
        <dsp:cNvSpPr/>
      </dsp:nvSpPr>
      <dsp:spPr>
        <a:xfrm>
          <a:off x="3117884" y="22108"/>
          <a:ext cx="5157292" cy="4041891"/>
        </a:xfrm>
        <a:prstGeom prst="ellipse">
          <a:avLst/>
        </a:prstGeom>
        <a:gradFill rotWithShape="0">
          <a:gsLst>
            <a:gs pos="0">
              <a:schemeClr val="accent1">
                <a:alpha val="50000"/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alpha val="50000"/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alpha val="50000"/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500" kern="1200" dirty="0"/>
        </a:p>
      </dsp:txBody>
      <dsp:txXfrm>
        <a:off x="4581440" y="498734"/>
        <a:ext cx="2973573" cy="30886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A29E7B-BDE9-1D47-834F-7586C7486FD4}">
      <dsp:nvSpPr>
        <dsp:cNvPr id="0" name=""/>
        <dsp:cNvSpPr/>
      </dsp:nvSpPr>
      <dsp:spPr>
        <a:xfrm rot="16200000">
          <a:off x="-1309458" y="1310927"/>
          <a:ext cx="4064000" cy="1442144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1750" dist="25400" dir="5400000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336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Medical Field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Medical Software Companies</a:t>
          </a:r>
          <a:endParaRPr lang="en-US" sz="1500" kern="1200" dirty="0"/>
        </a:p>
      </dsp:txBody>
      <dsp:txXfrm rot="5400000">
        <a:off x="1470" y="812799"/>
        <a:ext cx="1442144" cy="2438400"/>
      </dsp:txXfrm>
    </dsp:sp>
    <dsp:sp modelId="{A4E5DAED-27DD-144C-95D7-3C5DAA46AEE8}">
      <dsp:nvSpPr>
        <dsp:cNvPr id="0" name=""/>
        <dsp:cNvSpPr/>
      </dsp:nvSpPr>
      <dsp:spPr>
        <a:xfrm rot="16200000">
          <a:off x="240847" y="1310927"/>
          <a:ext cx="4064000" cy="1442144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1750" dist="25400" dir="5400000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336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Marketing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Marketing Software Companies</a:t>
          </a:r>
          <a:endParaRPr lang="en-US" sz="1500" kern="1200" dirty="0"/>
        </a:p>
      </dsp:txBody>
      <dsp:txXfrm rot="5400000">
        <a:off x="1551775" y="812799"/>
        <a:ext cx="1442144" cy="2438400"/>
      </dsp:txXfrm>
    </dsp:sp>
    <dsp:sp modelId="{F32D4524-7996-B443-914C-50E0031CB70C}">
      <dsp:nvSpPr>
        <dsp:cNvPr id="0" name=""/>
        <dsp:cNvSpPr/>
      </dsp:nvSpPr>
      <dsp:spPr>
        <a:xfrm rot="16200000">
          <a:off x="1791152" y="1310927"/>
          <a:ext cx="4064000" cy="1442144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1750" dist="25400" dir="5400000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336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Cyber Security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Government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Private Security Groups</a:t>
          </a:r>
          <a:endParaRPr lang="en-US" sz="1500" kern="1200" dirty="0"/>
        </a:p>
      </dsp:txBody>
      <dsp:txXfrm rot="5400000">
        <a:off x="3102080" y="812799"/>
        <a:ext cx="1442144" cy="2438400"/>
      </dsp:txXfrm>
    </dsp:sp>
    <dsp:sp modelId="{7FA2D80A-B2D1-1B47-A094-CAEF8770993B}">
      <dsp:nvSpPr>
        <dsp:cNvPr id="0" name=""/>
        <dsp:cNvSpPr/>
      </dsp:nvSpPr>
      <dsp:spPr>
        <a:xfrm rot="16200000">
          <a:off x="3341458" y="1310927"/>
          <a:ext cx="4064000" cy="1442144"/>
        </a:xfrm>
        <a:prstGeom prst="flowChartManualOperati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</a:schemeClr>
            </a:gs>
            <a:gs pos="90000">
              <a:schemeClr val="accent1">
                <a:hueOff val="0"/>
                <a:satOff val="0"/>
                <a:lumOff val="0"/>
                <a:alphaOff val="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5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31750" dist="25400" dir="5400000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0" tIns="0" rIns="123360" bIns="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Social Media</a:t>
          </a:r>
          <a:endParaRPr lang="en-US" sz="19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Facebook, Twitter, etc.</a:t>
          </a:r>
          <a:endParaRPr lang="en-US" sz="1500" kern="1200" dirty="0"/>
        </a:p>
      </dsp:txBody>
      <dsp:txXfrm rot="5400000">
        <a:off x="4652386" y="812799"/>
        <a:ext cx="1442144" cy="24384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BC319E-7AB1-9642-AC24-C7DB981E523A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F4108A-4710-C848-A3CE-9014D59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900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F4108A-4710-C848-A3CE-9014D5935A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246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CDB3CC-F982-40F9-8DD6-BCC9AFBF44BD}" type="datetime1">
              <a:rPr lang="en-US" smtClean="0"/>
              <a:pPr/>
              <a:t>12/29/15</a:t>
            </a:fld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algn="r"/>
            <a:fld id="{F7886C9C-DC18-4195-8FD5-A50AA931D419}" type="slidenum">
              <a:rPr lang="en-US" smtClean="0"/>
              <a:pPr algn="r"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4DDAE5B-B07C-441A-8026-C23A427A74DC}" type="datetime1">
              <a:rPr lang="en-US" smtClean="0"/>
              <a:pPr/>
              <a:t>12/29/15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C5B1FEA-406A-7749-A5C3-DDCB5F67A4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00602609-ADA2-8146-BC7F-5A20DA5C9154}" type="datetimeFigureOut">
              <a:rPr lang="en-US" smtClean="0"/>
              <a:t>12/29/15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2600408F-BB54-DC4D-A8F5-BC2E7C07E1D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416" r:id="rId1"/>
    <p:sldLayoutId id="2147484417" r:id="rId2"/>
    <p:sldLayoutId id="2147484418" r:id="rId3"/>
    <p:sldLayoutId id="2147484419" r:id="rId4"/>
    <p:sldLayoutId id="2147484420" r:id="rId5"/>
    <p:sldLayoutId id="2147484421" r:id="rId6"/>
    <p:sldLayoutId id="2147484422" r:id="rId7"/>
    <p:sldLayoutId id="2147484423" r:id="rId8"/>
    <p:sldLayoutId id="2147484424" r:id="rId9"/>
    <p:sldLayoutId id="2147484425" r:id="rId10"/>
    <p:sldLayoutId id="214748442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anacademy.org/" TargetMode="External"/><Relationship Id="rId4" Type="http://schemas.openxmlformats.org/officeDocument/2006/relationships/hyperlink" Target="https://www.khanacademy.org/computing/computer-science/algorithms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odecademy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2133600" cy="1828800"/>
          </a:xfrm>
        </p:spPr>
        <p:txBody>
          <a:bodyPr>
            <a:normAutofit/>
          </a:bodyPr>
          <a:lstStyle/>
          <a:p>
            <a:r>
              <a:rPr lang="en-US" dirty="0" smtClean="0"/>
              <a:t>Marissa Le Coz</a:t>
            </a:r>
          </a:p>
          <a:p>
            <a:r>
              <a:rPr lang="en-US" dirty="0" smtClean="0"/>
              <a:t>Essex High School</a:t>
            </a:r>
          </a:p>
          <a:p>
            <a:r>
              <a:rPr lang="en-US" dirty="0" smtClean="0"/>
              <a:t>Dec. 18, 2015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1998" y="2052960"/>
            <a:ext cx="6324600" cy="18288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What’s it like to major in Computer Science?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70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4367" y="3616207"/>
            <a:ext cx="8407893" cy="744148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2</a:t>
            </a:r>
            <a:r>
              <a:rPr lang="en-US" sz="4000" dirty="0" smtClean="0"/>
              <a:t>. Logic</a:t>
            </a:r>
            <a:endParaRPr lang="en-US" sz="4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48520"/>
            <a:ext cx="8381260" cy="681682"/>
          </a:xfrm>
        </p:spPr>
        <p:txBody>
          <a:bodyPr/>
          <a:lstStyle/>
          <a:p>
            <a:r>
              <a:rPr lang="en-US" dirty="0" smtClean="0"/>
              <a:t>Top 4 Reasons Why I Love CS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33400" y="894431"/>
            <a:ext cx="8381260" cy="422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smtClean="0"/>
              <a:t>In no particular order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52795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4367" y="3432627"/>
            <a:ext cx="8407893" cy="698250"/>
          </a:xfrm>
        </p:spPr>
        <p:txBody>
          <a:bodyPr>
            <a:noAutofit/>
          </a:bodyPr>
          <a:lstStyle/>
          <a:p>
            <a:pPr algn="ctr"/>
            <a:r>
              <a:rPr lang="en-US" sz="4800" dirty="0" smtClean="0"/>
              <a:t>3. Constant Change</a:t>
            </a:r>
            <a:endParaRPr lang="en-US" sz="4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48520"/>
            <a:ext cx="8381260" cy="681682"/>
          </a:xfrm>
        </p:spPr>
        <p:txBody>
          <a:bodyPr/>
          <a:lstStyle/>
          <a:p>
            <a:r>
              <a:rPr lang="en-US" dirty="0" smtClean="0"/>
              <a:t>Top 4 Reasons Why I Love CS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33400" y="894431"/>
            <a:ext cx="8381260" cy="422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smtClean="0"/>
              <a:t>In no particular order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2663605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0999" y="1719071"/>
            <a:ext cx="8407893" cy="866544"/>
          </a:xfrm>
        </p:spPr>
        <p:txBody>
          <a:bodyPr>
            <a:normAutofit/>
          </a:bodyPr>
          <a:lstStyle/>
          <a:p>
            <a:r>
              <a:rPr lang="en-US" sz="4000" dirty="0" smtClean="0"/>
              <a:t>4. Can work in many fields</a:t>
            </a:r>
          </a:p>
          <a:p>
            <a:pPr lvl="1"/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48520"/>
            <a:ext cx="8381260" cy="681682"/>
          </a:xfrm>
        </p:spPr>
        <p:txBody>
          <a:bodyPr/>
          <a:lstStyle/>
          <a:p>
            <a:r>
              <a:rPr lang="en-US" dirty="0" smtClean="0"/>
              <a:t>Top 4 Reasons Why I Love CS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33400" y="894431"/>
            <a:ext cx="8381260" cy="422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smtClean="0"/>
              <a:t>In no particular order</a:t>
            </a:r>
            <a:endParaRPr lang="en-US" sz="1600" dirty="0"/>
          </a:p>
        </p:txBody>
      </p:sp>
      <p:graphicFrame>
        <p:nvGraphicFramePr>
          <p:cNvPr id="10" name="Diagram 9"/>
          <p:cNvGraphicFramePr/>
          <p:nvPr>
            <p:extLst>
              <p:ext uri="{D42A27DB-BD31-4B8C-83A1-F6EECF244321}">
                <p14:modId xmlns:p14="http://schemas.microsoft.com/office/powerpoint/2010/main" val="942419449"/>
              </p:ext>
            </p:extLst>
          </p:nvPr>
        </p:nvGraphicFramePr>
        <p:xfrm>
          <a:off x="1462800" y="2376165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7787991" y="4192058"/>
            <a:ext cx="8977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Etc.</a:t>
            </a:r>
            <a:endParaRPr 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6395190"/>
            <a:ext cx="9143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Also, both </a:t>
            </a:r>
            <a:r>
              <a:rPr lang="en-US" u="sng" dirty="0" smtClean="0"/>
              <a:t>big companies</a:t>
            </a:r>
            <a:r>
              <a:rPr lang="en-US" dirty="0" smtClean="0"/>
              <a:t> and </a:t>
            </a:r>
            <a:r>
              <a:rPr lang="en-US" u="sng" dirty="0" smtClean="0"/>
              <a:t>start-ups</a:t>
            </a:r>
            <a:r>
              <a:rPr lang="en-US" dirty="0" smtClean="0"/>
              <a:t> need software engineers/developers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506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Graphic spid="10" grpId="0">
        <p:bldAsOne/>
      </p:bldGraphic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 solid foundation in math</a:t>
            </a:r>
          </a:p>
          <a:p>
            <a:r>
              <a:rPr lang="en-US" dirty="0" smtClean="0"/>
              <a:t>Take advantage of EHS’s CS opportunities</a:t>
            </a:r>
          </a:p>
          <a:p>
            <a:r>
              <a:rPr lang="en-US" dirty="0" smtClean="0"/>
              <a:t>Online resources</a:t>
            </a:r>
          </a:p>
          <a:p>
            <a:pPr lvl="1"/>
            <a:r>
              <a:rPr lang="en-US" dirty="0" smtClean="0"/>
              <a:t>Code Academy </a:t>
            </a:r>
            <a:r>
              <a:rPr lang="en-US" dirty="0"/>
              <a:t>- </a:t>
            </a:r>
            <a:r>
              <a:rPr lang="en-US" dirty="0">
                <a:hlinkClick r:id="rId2"/>
              </a:rPr>
              <a:t>https://www.codecademy.com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Kahn Academy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https://www.khanacademy.org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2"/>
            <a:r>
              <a:rPr lang="en-US" dirty="0" smtClean="0"/>
              <a:t>Tutorial by Dartmouth professors! </a:t>
            </a:r>
            <a:r>
              <a:rPr lang="en-US" dirty="0"/>
              <a:t>- </a:t>
            </a:r>
            <a:r>
              <a:rPr lang="en-US" dirty="0">
                <a:hlinkClick r:id="rId4"/>
              </a:rPr>
              <a:t>https://www.khanacademy.org/computing/computer-science/</a:t>
            </a:r>
            <a:r>
              <a:rPr lang="en-US" dirty="0" smtClean="0">
                <a:hlinkClick r:id="rId4"/>
              </a:rPr>
              <a:t>algorithms</a:t>
            </a:r>
            <a:r>
              <a:rPr lang="en-US" dirty="0" smtClean="0"/>
              <a:t>  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Preparing to be a CS major while you’re still in high school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2985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" y="2738620"/>
            <a:ext cx="91439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bg1"/>
                </a:solidFill>
              </a:rPr>
              <a:t>Questions?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4263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/>
          <p:cNvSpPr txBox="1">
            <a:spLocks/>
          </p:cNvSpPr>
          <p:nvPr/>
        </p:nvSpPr>
        <p:spPr>
          <a:xfrm>
            <a:off x="381000" y="2663470"/>
            <a:ext cx="8381260" cy="105439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Introduction: How I ended up Majoring in Computer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3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of cool stuff you can do with Computer science</a:t>
            </a:r>
            <a:endParaRPr lang="en-US" dirty="0"/>
          </a:p>
        </p:txBody>
      </p:sp>
      <p:pic>
        <p:nvPicPr>
          <p:cNvPr id="6" name="Picture 5" descr="beach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732" y="1637047"/>
            <a:ext cx="3534906" cy="2651180"/>
          </a:xfrm>
          <a:prstGeom prst="rect">
            <a:avLst/>
          </a:prstGeom>
        </p:spPr>
      </p:pic>
      <p:pic>
        <p:nvPicPr>
          <p:cNvPr id="4" name="Picture 3" descr="Screen Shot 2015-12-17 at 10.01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9083" y="1410241"/>
            <a:ext cx="5738348" cy="5312751"/>
          </a:xfrm>
          <a:prstGeom prst="rect">
            <a:avLst/>
          </a:prstGeom>
        </p:spPr>
      </p:pic>
      <p:pic>
        <p:nvPicPr>
          <p:cNvPr id="7" name="Picture 6" descr="Posterized- random 256 (1)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592"/>
          <a:stretch/>
        </p:blipFill>
        <p:spPr>
          <a:xfrm>
            <a:off x="4878790" y="1637047"/>
            <a:ext cx="4265209" cy="3176921"/>
          </a:xfrm>
          <a:prstGeom prst="rect">
            <a:avLst/>
          </a:prstGeom>
        </p:spPr>
      </p:pic>
      <p:pic>
        <p:nvPicPr>
          <p:cNvPr id="8" name="Picture 7" descr="Posterized- random 8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864"/>
          <a:stretch/>
        </p:blipFill>
        <p:spPr>
          <a:xfrm>
            <a:off x="4063999" y="3698875"/>
            <a:ext cx="4058203" cy="302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742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37705" y="1719071"/>
            <a:ext cx="8859027" cy="183425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It’s all about </a:t>
            </a:r>
            <a:r>
              <a:rPr lang="en-US" u="sng" dirty="0" smtClean="0"/>
              <a:t>solving </a:t>
            </a:r>
            <a:r>
              <a:rPr lang="en-US" u="sng" dirty="0"/>
              <a:t>p</a:t>
            </a:r>
            <a:r>
              <a:rPr lang="en-US" u="sng" dirty="0" smtClean="0"/>
              <a:t>roblems efficiently</a:t>
            </a:r>
          </a:p>
          <a:p>
            <a:r>
              <a:rPr lang="en-US" dirty="0" smtClean="0"/>
              <a:t>What kinds of </a:t>
            </a:r>
            <a:r>
              <a:rPr lang="en-US" i="1" dirty="0" smtClean="0"/>
              <a:t>problems</a:t>
            </a:r>
            <a:r>
              <a:rPr lang="en-US" dirty="0" smtClean="0"/>
              <a:t>?</a:t>
            </a:r>
          </a:p>
          <a:p>
            <a:r>
              <a:rPr lang="en-US" dirty="0" smtClean="0"/>
              <a:t>Simple example: searching a phonebook (example used by my CS 1 prof on the first day of class)</a:t>
            </a:r>
          </a:p>
          <a:p>
            <a:r>
              <a:rPr lang="en-US" dirty="0" smtClean="0"/>
              <a:t>The problem: Find out whether a certain last name is in a phonebook.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Computer Science?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199" y="3553326"/>
            <a:ext cx="4156015" cy="277067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" y="6288164"/>
            <a:ext cx="9144000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/>
              <a:t>Image source: http://</a:t>
            </a:r>
            <a:r>
              <a:rPr lang="en-US" sz="1100" dirty="0" err="1" smtClean="0"/>
              <a:t>www.plexxi.com</a:t>
            </a:r>
            <a:r>
              <a:rPr lang="en-US" sz="1100" dirty="0" smtClean="0"/>
              <a:t>/</a:t>
            </a:r>
            <a:r>
              <a:rPr lang="en-US" sz="1100" dirty="0" err="1" smtClean="0"/>
              <a:t>wp</a:t>
            </a:r>
            <a:r>
              <a:rPr lang="en-US" sz="1100" dirty="0" smtClean="0"/>
              <a:t>-content/uploads/2013/11/</a:t>
            </a:r>
            <a:r>
              <a:rPr lang="en-US" sz="1100" dirty="0" err="1" smtClean="0"/>
              <a:t>phonebook.jpg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524166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the phonebook cover to cover, looking for the name you want to find.</a:t>
            </a:r>
          </a:p>
          <a:p>
            <a:r>
              <a:rPr lang="en-US" dirty="0" smtClean="0"/>
              <a:t>That would take</a:t>
            </a:r>
            <a:r>
              <a:rPr lang="is-IS" dirty="0" smtClean="0"/>
              <a:t>…a while.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Inefficient Method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832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Efficient Method: Binary Search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479623"/>
              </p:ext>
            </p:extLst>
          </p:nvPr>
        </p:nvGraphicFramePr>
        <p:xfrm>
          <a:off x="1325089" y="2065432"/>
          <a:ext cx="6631200" cy="41308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  <a:gridCol w="442080"/>
              </a:tblGrid>
              <a:tr h="4130863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P</a:t>
                      </a:r>
                    </a:p>
                    <a:p>
                      <a:pPr algn="ctr"/>
                      <a:r>
                        <a:rPr lang="en-US" dirty="0" smtClean="0"/>
                        <a:t>P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r>
                        <a:rPr lang="en-US" dirty="0" smtClean="0"/>
                        <a:t>Z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CA</a:t>
                      </a:r>
                    </a:p>
                    <a:p>
                      <a:pPr algn="ctr"/>
                      <a:r>
                        <a:rPr lang="en-US" dirty="0" smtClean="0"/>
                        <a:t>M</a:t>
                      </a:r>
                    </a:p>
                    <a:p>
                      <a:pPr algn="ctr"/>
                      <a:r>
                        <a:rPr lang="en-US" dirty="0" smtClean="0"/>
                        <a:t>P</a:t>
                      </a:r>
                    </a:p>
                    <a:p>
                      <a:pPr algn="ctr"/>
                      <a:r>
                        <a:rPr lang="en-US" dirty="0" smtClean="0"/>
                        <a:t>B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DONOV</a:t>
                      </a:r>
                    </a:p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</a:t>
                      </a:r>
                    </a:p>
                    <a:p>
                      <a:pPr algn="ctr"/>
                      <a:r>
                        <a:rPr lang="en-US" dirty="0" smtClean="0"/>
                        <a:t>I</a:t>
                      </a:r>
                    </a:p>
                    <a:p>
                      <a:pPr algn="ctr"/>
                      <a:r>
                        <a:rPr lang="en-US" dirty="0" smtClean="0"/>
                        <a:t>T</a:t>
                      </a:r>
                    </a:p>
                    <a:p>
                      <a:pPr algn="ctr"/>
                      <a:r>
                        <a:rPr lang="en-US" dirty="0" smtClean="0"/>
                        <a:t>Z</a:t>
                      </a:r>
                    </a:p>
                    <a:p>
                      <a:pPr algn="ctr"/>
                      <a:r>
                        <a:rPr lang="en-US" dirty="0" smtClean="0"/>
                        <a:t>G</a:t>
                      </a:r>
                    </a:p>
                    <a:p>
                      <a:pPr algn="ctr"/>
                      <a:r>
                        <a:rPr lang="en-US" dirty="0" smtClean="0"/>
                        <a:t>ERA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</a:t>
                      </a:r>
                    </a:p>
                    <a:p>
                      <a:pPr algn="ctr"/>
                      <a:r>
                        <a:rPr lang="en-US" dirty="0" smtClean="0"/>
                        <a:t>O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D</a:t>
                      </a:r>
                    </a:p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</a:t>
                      </a:r>
                    </a:p>
                    <a:p>
                      <a:pPr algn="ctr"/>
                      <a:r>
                        <a:rPr lang="en-US" dirty="0" smtClean="0"/>
                        <a:t>U</a:t>
                      </a:r>
                    </a:p>
                    <a:p>
                      <a:pPr algn="ctr"/>
                      <a:r>
                        <a:rPr lang="en-US" dirty="0" smtClean="0"/>
                        <a:t>D</a:t>
                      </a:r>
                    </a:p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</a:t>
                      </a:r>
                    </a:p>
                    <a:p>
                      <a:pPr algn="ctr"/>
                      <a:r>
                        <a:rPr lang="en-US" dirty="0" smtClean="0"/>
                        <a:t>O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S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  <a:endParaRPr lang="en-US" baseline="0" dirty="0" smtClean="0"/>
                    </a:p>
                    <a:p>
                      <a:pPr algn="ctr"/>
                      <a:endParaRPr lang="en-US" baseline="0" dirty="0" smtClean="0"/>
                    </a:p>
                    <a:p>
                      <a:pPr algn="ctr"/>
                      <a:r>
                        <a:rPr lang="en-US" baseline="0" dirty="0" smtClean="0"/>
                        <a:t>C</a:t>
                      </a:r>
                    </a:p>
                    <a:p>
                      <a:pPr algn="ctr"/>
                      <a:r>
                        <a:rPr lang="en-US" baseline="0" dirty="0" smtClean="0"/>
                        <a:t>O</a:t>
                      </a:r>
                    </a:p>
                    <a:p>
                      <a:pPr algn="ctr"/>
                      <a:r>
                        <a:rPr lang="en-US" baseline="0" dirty="0" smtClean="0"/>
                        <a:t>Z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r>
                        <a:rPr lang="en-US" dirty="0" smtClean="0"/>
                        <a:t>O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I</a:t>
                      </a:r>
                    </a:p>
                    <a:p>
                      <a:pPr algn="ctr"/>
                      <a:r>
                        <a:rPr lang="en-US" dirty="0" smtClean="0"/>
                        <a:t>S</a:t>
                      </a:r>
                    </a:p>
                    <a:p>
                      <a:pPr algn="ctr"/>
                      <a:endParaRPr lang="en-US" dirty="0" smtClean="0"/>
                    </a:p>
                    <a:p>
                      <a:pPr algn="ctr"/>
                      <a:endParaRPr lang="en-US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L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I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Q</a:t>
                      </a:r>
                    </a:p>
                    <a:p>
                      <a:pPr algn="ctr"/>
                      <a:r>
                        <a:rPr lang="en-US" dirty="0" smtClean="0"/>
                        <a:t>U</a:t>
                      </a:r>
                    </a:p>
                    <a:p>
                      <a:pPr algn="ctr"/>
                      <a:r>
                        <a:rPr lang="en-US" dirty="0" smtClean="0"/>
                        <a:t>I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r>
                        <a:rPr lang="en-US" dirty="0" smtClean="0"/>
                        <a:t>C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Y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B</a:t>
                      </a:r>
                    </a:p>
                    <a:p>
                      <a:pPr algn="ctr"/>
                      <a:r>
                        <a:rPr lang="en-US" dirty="0" smtClean="0"/>
                        <a:t>A</a:t>
                      </a:r>
                    </a:p>
                    <a:p>
                      <a:pPr algn="ctr"/>
                      <a:r>
                        <a:rPr lang="en-US" dirty="0" smtClean="0"/>
                        <a:t>R</a:t>
                      </a:r>
                    </a:p>
                    <a:p>
                      <a:pPr algn="ctr"/>
                      <a:r>
                        <a:rPr lang="en-US" dirty="0" smtClean="0"/>
                        <a:t>O</a:t>
                      </a:r>
                    </a:p>
                    <a:p>
                      <a:pPr algn="ctr"/>
                      <a:r>
                        <a:rPr lang="en-US" dirty="0" smtClean="0"/>
                        <a:t>N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S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M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I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T</a:t>
                      </a:r>
                    </a:p>
                    <a:p>
                      <a:pPr algn="ctr"/>
                      <a:r>
                        <a:rPr lang="en-US" dirty="0" smtClean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H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W</a:t>
                      </a:r>
                    </a:p>
                    <a:p>
                      <a:pPr algn="ctr"/>
                      <a:r>
                        <a:rPr lang="en-US" dirty="0" smtClean="0"/>
                        <a:t>H</a:t>
                      </a:r>
                    </a:p>
                    <a:p>
                      <a:pPr algn="ctr"/>
                      <a:r>
                        <a:rPr lang="en-US" dirty="0" smtClean="0"/>
                        <a:t>I</a:t>
                      </a:r>
                    </a:p>
                    <a:p>
                      <a:pPr algn="ctr"/>
                      <a:r>
                        <a:rPr lang="en-US" dirty="0" smtClean="0"/>
                        <a:t>T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</a:p>
                    <a:p>
                      <a:pPr algn="ctr"/>
                      <a:r>
                        <a:rPr lang="en-US" dirty="0" smtClean="0"/>
                        <a:t>H</a:t>
                      </a:r>
                    </a:p>
                    <a:p>
                      <a:pPr algn="ctr"/>
                      <a:r>
                        <a:rPr lang="en-US" dirty="0" smtClean="0"/>
                        <a:t>O</a:t>
                      </a:r>
                    </a:p>
                    <a:p>
                      <a:pPr algn="ctr"/>
                      <a:r>
                        <a:rPr lang="en-US" dirty="0" smtClean="0"/>
                        <a:t>U</a:t>
                      </a:r>
                    </a:p>
                    <a:p>
                      <a:pPr algn="ctr"/>
                      <a:r>
                        <a:rPr lang="en-US" dirty="0" smtClean="0"/>
                        <a:t>S</a:t>
                      </a:r>
                    </a:p>
                    <a:p>
                      <a:pPr algn="ctr"/>
                      <a:r>
                        <a:rPr lang="en-US" dirty="0" smtClean="0"/>
                        <a:t>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Y</a:t>
                      </a:r>
                    </a:p>
                    <a:p>
                      <a:pPr algn="ctr"/>
                      <a:r>
                        <a:rPr lang="en-US" dirty="0" smtClean="0"/>
                        <a:t>U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325089" y="1713548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115411" y="1726698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789712" y="1713548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624200" y="1713548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32066" y="1696100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80954" y="1725877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31177" y="1709982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6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430731" y="1741997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8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330285" y="1721942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880508" y="1723497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9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751434" y="1721942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11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180006" y="1725877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12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650988" y="1721942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13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504638" y="1721942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15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7054861" y="1708198"/>
            <a:ext cx="4497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14</a:t>
            </a:r>
            <a:endParaRPr lang="en-US" dirty="0"/>
          </a:p>
        </p:txBody>
      </p:sp>
      <p:sp>
        <p:nvSpPr>
          <p:cNvPr id="20" name="Up Arrow 19"/>
          <p:cNvSpPr/>
          <p:nvPr/>
        </p:nvSpPr>
        <p:spPr>
          <a:xfrm>
            <a:off x="4467762" y="6257497"/>
            <a:ext cx="320940" cy="52400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98913" y="1696100"/>
            <a:ext cx="1207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Page # &gt;&gt;</a:t>
            </a:r>
            <a:endParaRPr lang="en-US" dirty="0"/>
          </a:p>
        </p:txBody>
      </p:sp>
      <p:sp>
        <p:nvSpPr>
          <p:cNvPr id="22" name="Up Arrow 21"/>
          <p:cNvSpPr/>
          <p:nvPr/>
        </p:nvSpPr>
        <p:spPr>
          <a:xfrm>
            <a:off x="5780062" y="6257497"/>
            <a:ext cx="320940" cy="52400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Up Arrow 22"/>
          <p:cNvSpPr/>
          <p:nvPr/>
        </p:nvSpPr>
        <p:spPr>
          <a:xfrm>
            <a:off x="6729998" y="6276624"/>
            <a:ext cx="320940" cy="524008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325089" y="2555016"/>
            <a:ext cx="3105642" cy="16829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D0D0D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4430731" y="2555017"/>
            <a:ext cx="1349331" cy="168294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198913" y="6147759"/>
            <a:ext cx="24955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Where does computer code come in?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5406172" y="5382189"/>
            <a:ext cx="3753129" cy="646331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Inefficient method: check 13 pages</a:t>
            </a:r>
          </a:p>
          <a:p>
            <a:r>
              <a:rPr lang="en-US" dirty="0" smtClean="0"/>
              <a:t>Efficient method: check 3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040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6" grpId="0" animBg="1"/>
      <p:bldP spid="28" grpId="0" animBg="1"/>
      <p:bldP spid="29" grpId="0"/>
      <p:bldP spid="3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0999" y="1719071"/>
            <a:ext cx="8407893" cy="560554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Bachelor of Arts (BA) vs. Bachelor of Sciences (BS)</a:t>
            </a:r>
          </a:p>
          <a:p>
            <a:r>
              <a:rPr lang="en-US" dirty="0" smtClean="0"/>
              <a:t>Depends on the college, but, in general</a:t>
            </a:r>
            <a:r>
              <a:rPr lang="is-IS" dirty="0" smtClean="0"/>
              <a:t>…</a:t>
            </a:r>
            <a:endParaRPr lang="en-US" dirty="0" smtClean="0"/>
          </a:p>
          <a:p>
            <a:pPr marL="45720" indent="0">
              <a:buNone/>
            </a:pPr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Logistics of Being a CS </a:t>
            </a:r>
            <a:r>
              <a:rPr lang="en-US" dirty="0"/>
              <a:t>M</a:t>
            </a:r>
            <a:r>
              <a:rPr lang="en-US" dirty="0" smtClean="0"/>
              <a:t>ajor</a:t>
            </a:r>
            <a:endParaRPr lang="en-US" dirty="0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25945408"/>
              </p:ext>
            </p:extLst>
          </p:nvPr>
        </p:nvGraphicFramePr>
        <p:xfrm>
          <a:off x="214208" y="2253772"/>
          <a:ext cx="854805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3534430" y="3763682"/>
            <a:ext cx="168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</a:t>
            </a:r>
            <a:r>
              <a:rPr lang="en-US" dirty="0" smtClean="0"/>
              <a:t>imilar core CS curriculum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09292" y="2424376"/>
            <a:ext cx="1025138" cy="382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BA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415794" y="2424376"/>
            <a:ext cx="1025138" cy="382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BS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32916" y="3335299"/>
            <a:ext cx="2510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Classes that aren’t part of the CS core can be anything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85316" y="4655220"/>
            <a:ext cx="2510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Especially good if you want to double major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597890" y="3490858"/>
            <a:ext cx="2510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Classes that aren’t part of the CS core must be particular physics, </a:t>
            </a:r>
            <a:r>
              <a:rPr lang="en-US" dirty="0" err="1" smtClean="0"/>
              <a:t>chem</a:t>
            </a:r>
            <a:r>
              <a:rPr lang="en-US" dirty="0" smtClean="0"/>
              <a:t>, math classes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0" y="6317772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Some employers require a BS, but the majority are fine with either degree.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342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2875" y="1539874"/>
            <a:ext cx="8890000" cy="531812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CS classes: theoretical vs. applied</a:t>
            </a:r>
          </a:p>
          <a:p>
            <a:r>
              <a:rPr lang="en-US" dirty="0" smtClean="0"/>
              <a:t>Theoretical</a:t>
            </a:r>
          </a:p>
          <a:p>
            <a:pPr lvl="1"/>
            <a:r>
              <a:rPr lang="en-US" sz="1700" dirty="0" smtClean="0"/>
              <a:t>Not </a:t>
            </a:r>
            <a:r>
              <a:rPr lang="en-US" sz="1700" dirty="0"/>
              <a:t>what you would expect in CS. No computers!</a:t>
            </a:r>
          </a:p>
          <a:p>
            <a:pPr lvl="1"/>
            <a:r>
              <a:rPr lang="en-US" sz="1700" dirty="0" smtClean="0"/>
              <a:t>Writing </a:t>
            </a:r>
            <a:r>
              <a:rPr lang="en-US" sz="1700" dirty="0"/>
              <a:t>mathematical proofs to show that an algorithm (way of solving a problem) is correct. Mathematically calculating the runtime (efficiency).</a:t>
            </a:r>
          </a:p>
          <a:p>
            <a:pPr lvl="1"/>
            <a:r>
              <a:rPr lang="en-US" sz="1700" dirty="0" smtClean="0">
                <a:solidFill>
                  <a:srgbClr val="693122"/>
                </a:solidFill>
              </a:rPr>
              <a:t>Class </a:t>
            </a:r>
            <a:r>
              <a:rPr lang="en-US" sz="1700" dirty="0">
                <a:solidFill>
                  <a:srgbClr val="693122"/>
                </a:solidFill>
              </a:rPr>
              <a:t>examples: </a:t>
            </a:r>
          </a:p>
          <a:p>
            <a:pPr lvl="2"/>
            <a:r>
              <a:rPr lang="en-US" sz="1700" dirty="0">
                <a:solidFill>
                  <a:srgbClr val="693122"/>
                </a:solidFill>
              </a:rPr>
              <a:t>Algorithms</a:t>
            </a:r>
          </a:p>
          <a:p>
            <a:pPr lvl="2"/>
            <a:r>
              <a:rPr lang="en-US" sz="1700" dirty="0">
                <a:solidFill>
                  <a:srgbClr val="693122"/>
                </a:solidFill>
              </a:rPr>
              <a:t>Theory of Computation</a:t>
            </a:r>
          </a:p>
          <a:p>
            <a:pPr lvl="2"/>
            <a:r>
              <a:rPr lang="en-US" sz="1700" dirty="0">
                <a:solidFill>
                  <a:srgbClr val="693122"/>
                </a:solidFill>
              </a:rPr>
              <a:t>Computational </a:t>
            </a:r>
            <a:r>
              <a:rPr lang="en-US" sz="1700" dirty="0" smtClean="0">
                <a:solidFill>
                  <a:srgbClr val="693122"/>
                </a:solidFill>
              </a:rPr>
              <a:t>Complexity</a:t>
            </a:r>
          </a:p>
          <a:p>
            <a:pPr lvl="0"/>
            <a:r>
              <a:rPr lang="en-US" sz="2200" dirty="0" smtClean="0"/>
              <a:t>Applied</a:t>
            </a:r>
          </a:p>
          <a:p>
            <a:pPr lvl="1"/>
            <a:r>
              <a:rPr lang="en-US" sz="1700" dirty="0"/>
              <a:t>What you expect with CS: coding in a programming language to make cool things happen</a:t>
            </a:r>
            <a:r>
              <a:rPr lang="en-US" sz="1700" dirty="0" smtClean="0"/>
              <a:t>.</a:t>
            </a:r>
          </a:p>
          <a:p>
            <a:pPr lvl="1"/>
            <a:r>
              <a:rPr lang="en-US" sz="1700" dirty="0"/>
              <a:t>The bulk of the major</a:t>
            </a:r>
            <a:r>
              <a:rPr lang="en-US" sz="1700" dirty="0" smtClean="0"/>
              <a:t>.</a:t>
            </a:r>
          </a:p>
          <a:p>
            <a:pPr lvl="1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Class examples: </a:t>
            </a:r>
          </a:p>
          <a:p>
            <a:pPr lvl="2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Software Design and Implementation</a:t>
            </a:r>
          </a:p>
          <a:p>
            <a:pPr lvl="2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Artificial Intelligence</a:t>
            </a:r>
          </a:p>
          <a:p>
            <a:pPr lvl="2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Machine Learning</a:t>
            </a:r>
          </a:p>
          <a:p>
            <a:pPr lvl="2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Smartphone Programming</a:t>
            </a:r>
          </a:p>
          <a:p>
            <a:pPr lvl="2"/>
            <a:r>
              <a:rPr lang="en-US" sz="1700" dirty="0">
                <a:solidFill>
                  <a:schemeClr val="accent1">
                    <a:lumMod val="50000"/>
                  </a:schemeClr>
                </a:solidFill>
              </a:rPr>
              <a:t>Computational Linguistics</a:t>
            </a:r>
          </a:p>
          <a:p>
            <a:pPr lvl="0"/>
            <a:endParaRPr lang="en-US" sz="1600" dirty="0"/>
          </a:p>
          <a:p>
            <a:endParaRPr lang="en-US" sz="1600" dirty="0" smtClean="0"/>
          </a:p>
          <a:p>
            <a:pPr lvl="0"/>
            <a:endParaRPr lang="en-US" sz="1600" dirty="0" smtClean="0"/>
          </a:p>
          <a:p>
            <a:pPr lvl="1"/>
            <a:endParaRPr lang="en-US" sz="1400" dirty="0"/>
          </a:p>
          <a:p>
            <a:pPr lvl="1"/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Logistics of Being a CS Major</a:t>
            </a:r>
          </a:p>
        </p:txBody>
      </p:sp>
      <p:pic>
        <p:nvPicPr>
          <p:cNvPr id="6" name="Picture 5" descr="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342" y="1875074"/>
            <a:ext cx="3365805" cy="4487740"/>
          </a:xfrm>
          <a:prstGeom prst="rect">
            <a:avLst/>
          </a:prstGeom>
        </p:spPr>
      </p:pic>
      <p:pic>
        <p:nvPicPr>
          <p:cNvPr id="7" name="Picture 6" descr="Screen Shot 2015-12-17 at 9.38.1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" y="2029500"/>
            <a:ext cx="8763000" cy="433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60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81000" y="3509115"/>
            <a:ext cx="8407893" cy="973641"/>
          </a:xfrm>
        </p:spPr>
        <p:txBody>
          <a:bodyPr>
            <a:normAutofit/>
          </a:bodyPr>
          <a:lstStyle/>
          <a:p>
            <a:pPr algn="ctr"/>
            <a:r>
              <a:rPr lang="en-US" sz="4000" dirty="0" smtClean="0"/>
              <a:t>1. Quantitative Yet Creative</a:t>
            </a:r>
            <a:endParaRPr lang="en-US" sz="4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81000" y="248520"/>
            <a:ext cx="8381260" cy="681682"/>
          </a:xfrm>
        </p:spPr>
        <p:txBody>
          <a:bodyPr/>
          <a:lstStyle/>
          <a:p>
            <a:r>
              <a:rPr lang="en-US" dirty="0" smtClean="0"/>
              <a:t>Top 4 Reasons Why I Love CS</a:t>
            </a:r>
            <a:endParaRPr lang="en-US" dirty="0"/>
          </a:p>
        </p:txBody>
      </p:sp>
      <p:sp>
        <p:nvSpPr>
          <p:cNvPr id="4" name="Title 2"/>
          <p:cNvSpPr txBox="1">
            <a:spLocks/>
          </p:cNvSpPr>
          <p:nvPr/>
        </p:nvSpPr>
        <p:spPr>
          <a:xfrm>
            <a:off x="533400" y="894431"/>
            <a:ext cx="8381260" cy="4226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kern="1200" cap="all" spc="200" baseline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 smtClean="0"/>
              <a:t>In no particular order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26813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id">
  <a:themeElements>
    <a:clrScheme name="Grid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Grid">
      <a:maj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HG創英角ｺﾞｼｯｸUB"/>
        <a:font script="Hang" typeface="HY견고딕"/>
        <a:font script="Hans" typeface="微软雅黑"/>
        <a:font script="Hant" typeface="微軟正黑體"/>
        <a:font script="Arab" typeface="Arial Bold"/>
        <a:font script="Hebr" typeface="Arial Bold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 Bold"/>
        <a:font script="Uigh" typeface="Microsoft Uighur"/>
        <a:font script="Geor" typeface="Sylfaen"/>
      </a:minorFont>
    </a:fontScheme>
    <a:fmtScheme name="Grid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Grid.thmx</Template>
  <TotalTime>579</TotalTime>
  <Words>633</Words>
  <Application>Microsoft Macintosh PowerPoint</Application>
  <PresentationFormat>On-screen Show (4:3)</PresentationFormat>
  <Paragraphs>194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Grid</vt:lpstr>
      <vt:lpstr>What’s it like to major in Computer Science?</vt:lpstr>
      <vt:lpstr>PowerPoint Presentation</vt:lpstr>
      <vt:lpstr>Example of cool stuff you can do with Computer science</vt:lpstr>
      <vt:lpstr>What is Computer Science?</vt:lpstr>
      <vt:lpstr>An Inefficient Method</vt:lpstr>
      <vt:lpstr>An Efficient Method: Binary Search</vt:lpstr>
      <vt:lpstr>The Logistics of Being a CS Major</vt:lpstr>
      <vt:lpstr>The Logistics of Being a CS Major</vt:lpstr>
      <vt:lpstr>Top 4 Reasons Why I Love CS</vt:lpstr>
      <vt:lpstr>Top 4 Reasons Why I Love CS</vt:lpstr>
      <vt:lpstr>Top 4 Reasons Why I Love CS</vt:lpstr>
      <vt:lpstr>Top 4 Reasons Why I Love CS</vt:lpstr>
      <vt:lpstr>Preparing to be a CS major while you’re still in high school</vt:lpstr>
      <vt:lpstr>PowerPoint Presentation</vt:lpstr>
    </vt:vector>
  </TitlesOfParts>
  <Company>Dartmouth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it like to major in Computer Science?</dc:title>
  <dc:creator>Marissa Le Coz</dc:creator>
  <cp:lastModifiedBy>Marissa Le Coz</cp:lastModifiedBy>
  <cp:revision>141</cp:revision>
  <dcterms:created xsi:type="dcterms:W3CDTF">2015-12-17T20:25:54Z</dcterms:created>
  <dcterms:modified xsi:type="dcterms:W3CDTF">2015-12-30T01:05:04Z</dcterms:modified>
</cp:coreProperties>
</file>

<file path=docProps/thumbnail.jpeg>
</file>